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6" r:id="rId2"/>
    <p:sldId id="296" r:id="rId3"/>
    <p:sldId id="298" r:id="rId4"/>
    <p:sldId id="300" r:id="rId5"/>
    <p:sldId id="269" r:id="rId6"/>
    <p:sldId id="299" r:id="rId7"/>
    <p:sldId id="301" r:id="rId8"/>
    <p:sldId id="306" r:id="rId9"/>
    <p:sldId id="302" r:id="rId10"/>
    <p:sldId id="303" r:id="rId11"/>
    <p:sldId id="307" r:id="rId12"/>
    <p:sldId id="309" r:id="rId13"/>
    <p:sldId id="308" r:id="rId14"/>
    <p:sldId id="305" r:id="rId15"/>
    <p:sldId id="310" r:id="rId16"/>
    <p:sldId id="304" r:id="rId17"/>
    <p:sldId id="287" r:id="rId18"/>
    <p:sldId id="288" r:id="rId19"/>
    <p:sldId id="311" r:id="rId20"/>
    <p:sldId id="313" r:id="rId21"/>
    <p:sldId id="314" r:id="rId22"/>
    <p:sldId id="312" r:id="rId23"/>
    <p:sldId id="315" r:id="rId24"/>
    <p:sldId id="316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0668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B2F35-CE2D-4204-89AE-2ACA34164959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F86C-EBE4-4024-BC66-29F98216CB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4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DF86C-EBE4-4024-BC66-29F98216CB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2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评价指标：</a:t>
            </a:r>
            <a:r>
              <a:rPr lang="en-US" altLang="zh-CN" dirty="0"/>
              <a:t>TP:</a:t>
            </a:r>
            <a:r>
              <a:rPr lang="zh-CN" altLang="en-US" dirty="0"/>
              <a:t>如果预测的细胞中心和</a:t>
            </a:r>
            <a:r>
              <a:rPr lang="en-US" altLang="zh-CN" dirty="0"/>
              <a:t>ground truth</a:t>
            </a:r>
            <a:r>
              <a:rPr lang="zh-CN" altLang="en-US" dirty="0"/>
              <a:t>距离小于</a:t>
            </a:r>
            <a:r>
              <a:rPr lang="en-US" altLang="zh-CN" dirty="0"/>
              <a:t>p</a:t>
            </a:r>
            <a:r>
              <a:rPr lang="zh-CN" altLang="en-US" dirty="0"/>
              <a:t>（</a:t>
            </a:r>
            <a:r>
              <a:rPr lang="en-US" altLang="zh-CN" dirty="0"/>
              <a:t>p</a:t>
            </a:r>
            <a:r>
              <a:rPr lang="zh-CN" altLang="en-US" dirty="0"/>
              <a:t>是数据集里最小的细胞半径）</a:t>
            </a:r>
            <a:endParaRPr lang="en-US" altLang="zh-CN" dirty="0"/>
          </a:p>
          <a:p>
            <a:r>
              <a:rPr lang="zh-CN" altLang="en-US" dirty="0"/>
              <a:t>没有预测到的被记为</a:t>
            </a:r>
            <a:r>
              <a:rPr lang="en-US" altLang="zh-CN" dirty="0"/>
              <a:t>FN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DF86C-EBE4-4024-BC66-29F98216CB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7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评价指标：</a:t>
            </a:r>
            <a:r>
              <a:rPr lang="en-US" altLang="zh-CN" dirty="0"/>
              <a:t>TP:</a:t>
            </a:r>
            <a:r>
              <a:rPr lang="zh-CN" altLang="en-US" dirty="0"/>
              <a:t>如果预测的细胞中心和</a:t>
            </a:r>
            <a:r>
              <a:rPr lang="en-US" altLang="zh-CN" dirty="0"/>
              <a:t>ground truth</a:t>
            </a:r>
            <a:r>
              <a:rPr lang="zh-CN" altLang="en-US" dirty="0"/>
              <a:t>距离小于</a:t>
            </a:r>
            <a:r>
              <a:rPr lang="en-US" altLang="zh-CN" dirty="0"/>
              <a:t>p</a:t>
            </a:r>
            <a:r>
              <a:rPr lang="zh-CN" altLang="en-US" dirty="0"/>
              <a:t>（</a:t>
            </a:r>
            <a:r>
              <a:rPr lang="en-US" altLang="zh-CN" dirty="0"/>
              <a:t>p</a:t>
            </a:r>
            <a:r>
              <a:rPr lang="zh-CN" altLang="en-US" dirty="0"/>
              <a:t>是数据集里最小的细胞半径）</a:t>
            </a:r>
            <a:endParaRPr lang="en-US" altLang="zh-CN" dirty="0"/>
          </a:p>
          <a:p>
            <a:r>
              <a:rPr lang="zh-CN" altLang="en-US" dirty="0"/>
              <a:t>没有预测到的被记为</a:t>
            </a:r>
            <a:r>
              <a:rPr lang="en-US" altLang="zh-CN" dirty="0"/>
              <a:t>FN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DF86C-EBE4-4024-BC66-29F98216CB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6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评价指标：</a:t>
            </a:r>
            <a:r>
              <a:rPr lang="en-US" altLang="zh-CN" dirty="0"/>
              <a:t>TP:</a:t>
            </a:r>
            <a:r>
              <a:rPr lang="zh-CN" altLang="en-US" dirty="0"/>
              <a:t>如果预测的细胞中心和</a:t>
            </a:r>
            <a:r>
              <a:rPr lang="en-US" altLang="zh-CN" dirty="0"/>
              <a:t>ground truth</a:t>
            </a:r>
            <a:r>
              <a:rPr lang="zh-CN" altLang="en-US" dirty="0"/>
              <a:t>距离小于</a:t>
            </a:r>
            <a:r>
              <a:rPr lang="en-US" altLang="zh-CN" dirty="0"/>
              <a:t>p</a:t>
            </a:r>
            <a:r>
              <a:rPr lang="zh-CN" altLang="en-US" dirty="0"/>
              <a:t>（</a:t>
            </a:r>
            <a:r>
              <a:rPr lang="en-US" altLang="zh-CN" dirty="0"/>
              <a:t>p</a:t>
            </a:r>
            <a:r>
              <a:rPr lang="zh-CN" altLang="en-US" dirty="0"/>
              <a:t>是数据集里最小的细胞半径）</a:t>
            </a:r>
            <a:endParaRPr lang="en-US" altLang="zh-CN" dirty="0"/>
          </a:p>
          <a:p>
            <a:r>
              <a:rPr lang="zh-CN" altLang="en-US" dirty="0"/>
              <a:t>没有预测到的被记为</a:t>
            </a:r>
            <a:r>
              <a:rPr lang="en-US" altLang="zh-CN" dirty="0"/>
              <a:t>FN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DF86C-EBE4-4024-BC66-29F98216CB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4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AFDAD-B5A4-406F-A8B8-896EED2B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9476CA-5414-4932-A565-47525F617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00714-438F-44F1-953B-5619505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4009B-BB8B-4364-94FE-C901D6A0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4A1C5-0C78-4AD3-9A12-F058092C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1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5558B-8ECC-4CD2-B653-100BA424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706A6-B772-4B6F-9AA7-067003E35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27549-F5F8-4BE3-97A3-15678E5D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DA8B1-A9B1-438A-B2CC-0AACCCD6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DB310-F982-4031-9B4E-9F314EE7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8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447FE8-B106-4DAC-B55E-1ABFACA61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D5F0A3-3573-4271-92E7-E1E4BBECF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353D2-298E-44D2-BDCC-3AFB0948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1DB2CB-F2C1-48E6-9687-73703DA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B595A-4A5E-466B-BFD0-743ACBB7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9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DC11-FFB9-4F04-86E2-3E844C79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E230C-10BA-45BE-939A-1E01FC89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8FE49-6AB4-45D9-900B-B8960221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465A7-0BDC-4FB4-A038-07126E9B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916483-A7C0-464A-A86B-EB243F86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3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9C065-6529-4848-B2E6-0DF08390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FB882-8A53-4C7C-998D-787C8B89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3FE84-860D-4BCC-95EF-5865A214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5AC96-5F61-48AB-A66C-0B2C1342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1EC9C-488C-4D6E-BBD2-F27A43C5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8CA47-D21C-461D-90A7-BA2816E6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72DE9-088C-43C8-999D-45B75DE9C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35493-4757-427F-97ED-D9F56F70A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0B8EA-ABB7-49B7-B407-3CC8B0A2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2554F-BE05-415D-8E66-04054893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111E02-C3E5-4EA9-A4C7-88B10D7A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8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F192-D533-4E3E-A4EE-F0008C36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8E44E-9D2E-42D9-AACF-9BE44A249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3E0295-C5AB-4D9D-B0AC-84B45F964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F49320-2143-4FCF-923B-802AD3D62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656876-E69E-442A-96BD-7D3CD1EEA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7E5E42-7E0A-41C4-85C3-8524AB48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1F6D4E-49EA-4FCA-8F71-4FC58C41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DEFAFD-8A45-4B25-BDF8-97E62AB3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4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91D97-5E35-497D-875E-A8FE62EB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3E4875-D82C-48DC-B327-AECAC6E2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AF5596-45AE-425F-AEDC-A2150E4E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AC668-B3A6-43BA-9B39-59B8BA65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4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35A367-E93F-464F-8313-F46467DF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873E10-1472-4757-B830-D0187821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A48282-D027-419E-A44E-CFF75D5C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9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CDB52-7764-4437-8F6E-CCD8D0E2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4EC60-4452-4F00-9481-6475A334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23141D-812C-431A-BF67-30B1B4BE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E7AF3-CE59-44F5-9619-E2913DFB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59504-97FF-4467-8772-32161EA3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48419D-F8BD-4B7E-92FF-58FC3704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42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9D512-9E37-40D1-A8E6-6A6884E2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2479FA-23E5-49FE-9321-48699963B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1A604E-D146-45A9-B635-29D0FDB6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6AF18B-FFD7-4AED-BF79-CC97F3A4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728A20-4BA2-43FD-B831-FA6F8197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4051B-26A0-471E-A1FE-CA51E240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6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86F98F-3898-4F0F-82BF-FEB0E214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408F7-F2A6-4BC8-98B0-02E6C1E53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EB062-3A98-4F21-B189-78B1ABDEF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9738-5A7A-4BD9-B522-829D0E8A6DE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014E5-DFA8-4075-A86E-441C78E66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9160F-C1E6-467C-925F-6CE3BEDE9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6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5AD3A0-29E7-4E07-A9F3-7E1EACF0D10D}"/>
              </a:ext>
            </a:extLst>
          </p:cNvPr>
          <p:cNvSpPr txBox="1"/>
          <p:nvPr/>
        </p:nvSpPr>
        <p:spPr>
          <a:xfrm>
            <a:off x="1140516" y="1684533"/>
            <a:ext cx="969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NimbusRomNo9L-Medi"/>
              </a:rPr>
              <a:t>      VVBP-Tensor in the FBP Algorithm: Its Properties and Application in Low-Dose CT Reconstruction </a:t>
            </a:r>
            <a:br>
              <a:rPr lang="en-US" altLang="zh-CN" sz="3200" dirty="0"/>
            </a:br>
            <a:r>
              <a:rPr lang="en-US" altLang="zh-CN" sz="3200" dirty="0"/>
              <a:t> 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6ED0-15F2-4797-8695-6158765280DE}"/>
              </a:ext>
            </a:extLst>
          </p:cNvPr>
          <p:cNvSpPr txBox="1"/>
          <p:nvPr/>
        </p:nvSpPr>
        <p:spPr>
          <a:xfrm>
            <a:off x="8205024" y="4170349"/>
            <a:ext cx="20193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陈祥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b="1" dirty="0">
                <a:ea typeface="华文楷体" panose="02010600040101010101" pitchFamily="2" charset="-122"/>
              </a:rPr>
              <a:t>2020.12.22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4F98AD-9EFD-4FAB-A841-298091DB63BF}"/>
              </a:ext>
            </a:extLst>
          </p:cNvPr>
          <p:cNvSpPr txBox="1"/>
          <p:nvPr/>
        </p:nvSpPr>
        <p:spPr>
          <a:xfrm>
            <a:off x="2337787" y="3429000"/>
            <a:ext cx="68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Xi Tao, Hua Zhang, </a:t>
            </a:r>
            <a:r>
              <a:rPr lang="en-US" altLang="zh-CN" sz="1200" dirty="0" err="1"/>
              <a:t>Yongbo</a:t>
            </a:r>
            <a:r>
              <a:rPr lang="en-US" altLang="zh-CN" sz="1200" dirty="0"/>
              <a:t> Wang, Gang Yan, Dong Zeng, </a:t>
            </a:r>
            <a:r>
              <a:rPr lang="en-US" altLang="zh-CN" sz="1200" dirty="0" err="1"/>
              <a:t>Wufan</a:t>
            </a:r>
            <a:r>
              <a:rPr lang="en-US" altLang="zh-CN" sz="1200" dirty="0"/>
              <a:t> Chen, and Jianhua Ma</a:t>
            </a:r>
          </a:p>
          <a:p>
            <a:pPr algn="ctr"/>
            <a:r>
              <a:rPr lang="en-US" altLang="zh-CN" sz="1200" dirty="0"/>
              <a:t>IEEE TRANSACTIONS ON MEDICAL IMAGING 2020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Models</a:t>
            </a:r>
            <a:endParaRPr lang="zh-CN" altLang="en-US" sz="3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6270A9-54DB-4C94-BC6F-2B313EB37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607" y="783148"/>
            <a:ext cx="6288488" cy="58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Models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873167-BA25-4F52-BFE5-2721088DFFE3}"/>
              </a:ext>
            </a:extLst>
          </p:cNvPr>
          <p:cNvSpPr txBox="1"/>
          <p:nvPr/>
        </p:nvSpPr>
        <p:spPr>
          <a:xfrm>
            <a:off x="2554568" y="2146453"/>
            <a:ext cx="296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slice-by-slice normalized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B91C1C-E6B4-4F4F-8AEB-9663235DC001}"/>
              </a:ext>
            </a:extLst>
          </p:cNvPr>
          <p:cNvSpPr txBox="1"/>
          <p:nvPr/>
        </p:nvSpPr>
        <p:spPr>
          <a:xfrm>
            <a:off x="1104179" y="271629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VVBP-Tensors of the phantom and patient data used in this study contain 1160 and 576 slices, respectively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CAB14F-7665-496D-8543-A943DAC3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17" y="2792137"/>
            <a:ext cx="4653716" cy="12700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3EC9D9-6AE8-45BA-B501-2F1BFC3FB79F}"/>
              </a:ext>
            </a:extLst>
          </p:cNvPr>
          <p:cNvSpPr txBox="1"/>
          <p:nvPr/>
        </p:nvSpPr>
        <p:spPr>
          <a:xfrm>
            <a:off x="1104179" y="3739010"/>
            <a:ext cx="6365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processing time is greatly reduced while quality of the result is slightly degraded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015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942977-86FF-426B-9326-B1D5FBB5A8B0}"/>
              </a:ext>
            </a:extLst>
          </p:cNvPr>
          <p:cNvSpPr txBox="1"/>
          <p:nvPr/>
        </p:nvSpPr>
        <p:spPr>
          <a:xfrm>
            <a:off x="4136996" y="940789"/>
            <a:ext cx="434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 Influence of the Down sampling Factor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3A2D8-43EC-4492-9F88-CBBF22333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" y="1310121"/>
            <a:ext cx="6210959" cy="4762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7DD114-096A-485A-A199-C51373F0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017" y="1463434"/>
            <a:ext cx="6185457" cy="32943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68F41A6-75EA-4DCB-9760-BB6E331B0C76}"/>
              </a:ext>
            </a:extLst>
          </p:cNvPr>
          <p:cNvSpPr txBox="1"/>
          <p:nvPr/>
        </p:nvSpPr>
        <p:spPr>
          <a:xfrm>
            <a:off x="7474225" y="5394566"/>
            <a:ext cx="3955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Down sampling factor was set to 8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795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60EF83-E3B2-4056-842F-7F8E12F692C2}"/>
              </a:ext>
            </a:extLst>
          </p:cNvPr>
          <p:cNvSpPr txBox="1"/>
          <p:nvPr/>
        </p:nvSpPr>
        <p:spPr>
          <a:xfrm>
            <a:off x="1076417" y="1439053"/>
            <a:ext cx="560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Datasets: a physical phantom and three patients from the </a:t>
            </a:r>
            <a:r>
              <a:rPr lang="en-US" altLang="zh-CN" b="1" dirty="0" err="1"/>
              <a:t>LowDose</a:t>
            </a:r>
            <a:r>
              <a:rPr lang="en-US" altLang="zh-CN" b="1" dirty="0"/>
              <a:t> CT Grand Challenge dataset 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90DB17-AC0D-455B-9F9F-10F058A69464}"/>
              </a:ext>
            </a:extLst>
          </p:cNvPr>
          <p:cNvSpPr txBox="1"/>
          <p:nvPr/>
        </p:nvSpPr>
        <p:spPr>
          <a:xfrm>
            <a:off x="1076417" y="2565927"/>
            <a:ext cx="8893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physical phantom :One level of tube voltage (120 </a:t>
            </a:r>
            <a:r>
              <a:rPr lang="en-US" altLang="zh-CN" b="1" dirty="0" err="1"/>
              <a:t>kVp</a:t>
            </a:r>
            <a:r>
              <a:rPr lang="en-US" altLang="zh-CN" b="1" dirty="0"/>
              <a:t>) and three levels of tube current (17, 40, and 60 </a:t>
            </a:r>
            <a:r>
              <a:rPr lang="en-US" altLang="zh-CN" b="1" dirty="0" err="1"/>
              <a:t>mAs</a:t>
            </a:r>
            <a:r>
              <a:rPr lang="en-US" altLang="zh-CN" b="1" dirty="0"/>
              <a:t>) were set. </a:t>
            </a:r>
          </a:p>
          <a:p>
            <a:r>
              <a:rPr lang="en-US" altLang="zh-CN" b="1" dirty="0"/>
              <a:t>In addition, a sinogram, which was acquired by averaging 150 repeated measurements at 100 </a:t>
            </a:r>
            <a:r>
              <a:rPr lang="en-US" altLang="zh-CN" b="1" dirty="0" err="1"/>
              <a:t>mAs</a:t>
            </a:r>
            <a:r>
              <a:rPr lang="en-US" altLang="zh-CN" b="1" dirty="0"/>
              <a:t> and 120 </a:t>
            </a:r>
            <a:r>
              <a:rPr lang="en-US" altLang="zh-CN" b="1" dirty="0" err="1"/>
              <a:t>kVp</a:t>
            </a:r>
            <a:r>
              <a:rPr lang="en-US" altLang="zh-CN" b="1" dirty="0"/>
              <a:t>, was used as the ground truth.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FCF019-7941-4D5B-8A5D-166D570268C9}"/>
              </a:ext>
            </a:extLst>
          </p:cNvPr>
          <p:cNvSpPr txBox="1"/>
          <p:nvPr/>
        </p:nvSpPr>
        <p:spPr>
          <a:xfrm>
            <a:off x="1089736" y="437550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patients  </a:t>
            </a:r>
            <a:r>
              <a:rPr lang="en-US" altLang="zh-CN" b="1" dirty="0" err="1"/>
              <a:t>datas</a:t>
            </a:r>
            <a:r>
              <a:rPr lang="en-US" altLang="zh-CN" b="1" dirty="0"/>
              <a:t>: data under 1/6- and 1/8-dose levels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3863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26FB9-0EA7-422F-8B09-9DB71A55E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52368"/>
            <a:ext cx="11430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3C051B-16F6-465A-A875-84FC19DF1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548" y="989351"/>
            <a:ext cx="8070219" cy="56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FF9986-4E35-4431-86B9-D19C5C25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074" y="1287697"/>
            <a:ext cx="8506386" cy="42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6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4FBE9-846C-48BE-8DA1-F9FEF4AF1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293" y="1286245"/>
            <a:ext cx="8474637" cy="45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7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0DAB7E-D5DB-41D7-AFCA-FFB8399B8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96" y="1163345"/>
            <a:ext cx="7695830" cy="4989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C00438-F234-4E8D-B712-CF3E9EF9321B}"/>
              </a:ext>
            </a:extLst>
          </p:cNvPr>
          <p:cNvSpPr txBox="1"/>
          <p:nvPr/>
        </p:nvSpPr>
        <p:spPr>
          <a:xfrm>
            <a:off x="1181266" y="635261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NMSE: normalized mean-square error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879C57-55AD-4789-9498-5038B267D0A1}"/>
              </a:ext>
            </a:extLst>
          </p:cNvPr>
          <p:cNvSpPr txBox="1"/>
          <p:nvPr/>
        </p:nvSpPr>
        <p:spPr>
          <a:xfrm>
            <a:off x="6272041" y="6352618"/>
            <a:ext cx="3228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FSIM: feature similarity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51192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Experiments &amp; Results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D5E5B6-600F-4D1C-B3DE-2B94119B62F4}"/>
              </a:ext>
            </a:extLst>
          </p:cNvPr>
          <p:cNvSpPr txBox="1"/>
          <p:nvPr/>
        </p:nvSpPr>
        <p:spPr>
          <a:xfrm>
            <a:off x="5116449" y="9893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Patient Study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88F53-F8D7-4A18-9E58-D7263934B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838" y="1358683"/>
            <a:ext cx="9914323" cy="54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FBP Steps</a:t>
            </a:r>
            <a:endParaRPr lang="zh-CN" altLang="en-US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639DFA-687A-4CDB-986D-9A31AA020E8B}"/>
              </a:ext>
            </a:extLst>
          </p:cNvPr>
          <p:cNvSpPr txBox="1"/>
          <p:nvPr/>
        </p:nvSpPr>
        <p:spPr>
          <a:xfrm>
            <a:off x="891276" y="1676871"/>
            <a:ext cx="3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/>
              <a:t>filtering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5F5A80-1101-491C-A225-7B5282A0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530" y="353227"/>
            <a:ext cx="3781425" cy="63055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12855F-4A6A-4822-B30B-B51617BE0530}"/>
              </a:ext>
            </a:extLst>
          </p:cNvPr>
          <p:cNvSpPr txBox="1"/>
          <p:nvPr/>
        </p:nvSpPr>
        <p:spPr>
          <a:xfrm>
            <a:off x="891276" y="2593743"/>
            <a:ext cx="3582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 view-by-view back projection (VVBP)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875D3D-7042-476A-95F7-62EE8C21D043}"/>
              </a:ext>
            </a:extLst>
          </p:cNvPr>
          <p:cNvSpPr txBox="1"/>
          <p:nvPr/>
        </p:nvSpPr>
        <p:spPr>
          <a:xfrm>
            <a:off x="891276" y="3983400"/>
            <a:ext cx="261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3. Summing</a:t>
            </a:r>
          </a:p>
        </p:txBody>
      </p:sp>
    </p:spTree>
    <p:extLst>
      <p:ext uri="{BB962C8B-B14F-4D97-AF65-F5344CB8AC3E}">
        <p14:creationId xmlns:p14="http://schemas.microsoft.com/office/powerpoint/2010/main" val="178757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Experiments &amp; Results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FDFBB7-927C-43B9-B31B-4D8545CE9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029" y="1152385"/>
            <a:ext cx="7581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4EAAAD-21DF-4D93-8320-D7AE01845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28" y="1449899"/>
            <a:ext cx="7629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3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65E6E3-5EB9-41AF-AA59-8E6A32D2244F}"/>
              </a:ext>
            </a:extLst>
          </p:cNvPr>
          <p:cNvSpPr txBox="1"/>
          <p:nvPr/>
        </p:nvSpPr>
        <p:spPr>
          <a:xfrm>
            <a:off x="537148" y="53585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Experiments &amp; Results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CE572E-976B-4343-AB64-7C9E8912E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2" y="1944209"/>
            <a:ext cx="11532098" cy="31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65E6E3-5EB9-41AF-AA59-8E6A32D2244F}"/>
              </a:ext>
            </a:extLst>
          </p:cNvPr>
          <p:cNvSpPr txBox="1"/>
          <p:nvPr/>
        </p:nvSpPr>
        <p:spPr>
          <a:xfrm>
            <a:off x="537148" y="53585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Experiments &amp; Results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4E184-B220-4BC7-8F93-DA40B3C9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83275"/>
            <a:ext cx="12192000" cy="2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65E6E3-5EB9-41AF-AA59-8E6A32D2244F}"/>
              </a:ext>
            </a:extLst>
          </p:cNvPr>
          <p:cNvSpPr txBox="1"/>
          <p:nvPr/>
        </p:nvSpPr>
        <p:spPr>
          <a:xfrm>
            <a:off x="537148" y="53585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DISCUSSION AND CONCLUSION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1ED3C9-3FEE-44BF-8791-72FE33219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191" y="1146981"/>
            <a:ext cx="6191527" cy="55274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08175A-90DE-4706-9C5D-F9EB79CC41D5}"/>
              </a:ext>
            </a:extLst>
          </p:cNvPr>
          <p:cNvSpPr txBox="1"/>
          <p:nvPr/>
        </p:nvSpPr>
        <p:spPr>
          <a:xfrm>
            <a:off x="685800" y="1527829"/>
            <a:ext cx="4897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VVBP-Tensors for high-</a:t>
            </a:r>
            <a:r>
              <a:rPr lang="en-US" altLang="zh-CN" b="1" dirty="0" err="1"/>
              <a:t>mAs</a:t>
            </a:r>
            <a:r>
              <a:rPr lang="en-US" altLang="zh-CN" b="1" dirty="0"/>
              <a:t> and low-</a:t>
            </a:r>
            <a:r>
              <a:rPr lang="en-US" altLang="zh-CN" b="1" dirty="0" err="1"/>
              <a:t>mAs</a:t>
            </a:r>
            <a:r>
              <a:rPr lang="en-US" altLang="zh-CN" b="1" dirty="0"/>
              <a:t> CT from the same object are different. 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2C1B97-49CE-499E-980E-1FF78D5CAAB7}"/>
              </a:ext>
            </a:extLst>
          </p:cNvPr>
          <p:cNvSpPr txBox="1"/>
          <p:nvPr/>
        </p:nvSpPr>
        <p:spPr>
          <a:xfrm>
            <a:off x="685800" y="2577978"/>
            <a:ext cx="489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Reasons: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C4DE75-75DB-45F2-82FA-22D52CD452FA}"/>
              </a:ext>
            </a:extLst>
          </p:cNvPr>
          <p:cNvSpPr txBox="1"/>
          <p:nvPr/>
        </p:nvSpPr>
        <p:spPr>
          <a:xfrm>
            <a:off x="685799" y="3166462"/>
            <a:ext cx="489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ramp filter is high-pass filter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BFD815-AB4A-4B67-896F-A86D77624929}"/>
              </a:ext>
            </a:extLst>
          </p:cNvPr>
          <p:cNvSpPr txBox="1"/>
          <p:nvPr/>
        </p:nvSpPr>
        <p:spPr>
          <a:xfrm>
            <a:off x="685798" y="5202001"/>
            <a:ext cx="4614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Therefore, the goal of VVBP-Tensor denoising should be to reduce the noise in low-</a:t>
            </a:r>
            <a:r>
              <a:rPr lang="en-US" altLang="zh-CN" b="1" dirty="0" err="1"/>
              <a:t>mAs</a:t>
            </a:r>
            <a:r>
              <a:rPr lang="en-US" altLang="zh-CN" b="1" dirty="0"/>
              <a:t> VVBP Tensor but not to restore it as a high-</a:t>
            </a:r>
            <a:r>
              <a:rPr lang="en-US" altLang="zh-CN" b="1" dirty="0" err="1"/>
              <a:t>mAs</a:t>
            </a:r>
            <a:r>
              <a:rPr lang="en-US" altLang="zh-CN" b="1" dirty="0"/>
              <a:t> one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5D3A4C-8264-4ABE-AB0F-467C9DBB7C82}"/>
              </a:ext>
            </a:extLst>
          </p:cNvPr>
          <p:cNvSpPr txBox="1"/>
          <p:nvPr/>
        </p:nvSpPr>
        <p:spPr>
          <a:xfrm>
            <a:off x="685798" y="3864059"/>
            <a:ext cx="4897837" cy="95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noisy low-</a:t>
            </a:r>
            <a:r>
              <a:rPr lang="en-US" altLang="zh-CN" b="1" dirty="0" err="1"/>
              <a:t>mAs</a:t>
            </a:r>
            <a:r>
              <a:rPr lang="en-US" altLang="zh-CN" b="1" dirty="0"/>
              <a:t> sinograms tend to have a wider gray range than their high-</a:t>
            </a:r>
            <a:r>
              <a:rPr lang="en-US" altLang="zh-CN" b="1" dirty="0" err="1"/>
              <a:t>mAs</a:t>
            </a:r>
            <a:r>
              <a:rPr lang="en-US" altLang="zh-CN" b="1" dirty="0"/>
              <a:t> counterparts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823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A15EBE-D98E-4A10-99AD-914762821F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061"/>
            <a:ext cx="12192000" cy="52339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5AD3A0-29E7-4E07-A9F3-7E1EACF0D10D}"/>
              </a:ext>
            </a:extLst>
          </p:cNvPr>
          <p:cNvSpPr txBox="1"/>
          <p:nvPr/>
        </p:nvSpPr>
        <p:spPr>
          <a:xfrm>
            <a:off x="741253" y="2927040"/>
            <a:ext cx="1101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                                    </a:t>
            </a:r>
            <a:r>
              <a:rPr lang="en-US" altLang="zh-CN" sz="3600" b="1" dirty="0"/>
              <a:t>Thank You!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412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91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Contributions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29A6BC-3D7E-4E09-A1D1-E2B2E592B1D8}"/>
              </a:ext>
            </a:extLst>
          </p:cNvPr>
          <p:cNvSpPr txBox="1"/>
          <p:nvPr/>
        </p:nvSpPr>
        <p:spPr>
          <a:xfrm>
            <a:off x="974349" y="4103924"/>
            <a:ext cx="4813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 propose an algorithm named VVBP-</a:t>
            </a:r>
            <a:r>
              <a:rPr lang="en-US" altLang="zh-CN" sz="2400" b="1" dirty="0" err="1"/>
              <a:t>tSVD</a:t>
            </a:r>
            <a:r>
              <a:rPr lang="en-US" altLang="zh-CN" sz="2400" b="1" dirty="0"/>
              <a:t> to denoise the</a:t>
            </a:r>
          </a:p>
          <a:p>
            <a:r>
              <a:rPr lang="en-US" altLang="zh-CN" sz="2400" b="1" dirty="0"/>
              <a:t>VVBP-Tensor.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E207A0-EBDD-4599-8219-287CC4B65BC9}"/>
              </a:ext>
            </a:extLst>
          </p:cNvPr>
          <p:cNvSpPr txBox="1"/>
          <p:nvPr/>
        </p:nvSpPr>
        <p:spPr>
          <a:xfrm>
            <a:off x="998785" y="1638044"/>
            <a:ext cx="4567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We analyzed the properties of VVBP-Tensor, including</a:t>
            </a:r>
          </a:p>
          <a:p>
            <a:r>
              <a:rPr lang="en-US" altLang="zh-CN" sz="2400" b="1" dirty="0"/>
              <a:t>structural self-similarity, tensor sparsity, and noise statistics.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D004D9-B564-48D4-BB8F-BD241FD6A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241" y="1144058"/>
            <a:ext cx="5792798" cy="55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3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Pipeline of VVBP-Tensor Analysis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02BCDF-006B-434A-BD85-E73565A69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727" y="4413252"/>
            <a:ext cx="2401807" cy="23073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EAB888-D037-4518-A8BE-4B5020E01E3B}"/>
              </a:ext>
            </a:extLst>
          </p:cNvPr>
          <p:cNvSpPr txBox="1"/>
          <p:nvPr/>
        </p:nvSpPr>
        <p:spPr>
          <a:xfrm>
            <a:off x="1790623" y="5243883"/>
            <a:ext cx="3452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linear and invertible</a:t>
            </a:r>
            <a:endParaRPr lang="zh-CN" altLang="en-US" sz="24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0AD8CE-C29A-4A30-AC0F-CF666C90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129" y="1037569"/>
            <a:ext cx="2743200" cy="428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EFB8A1-BD7B-464F-BF3D-34B08A2E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31" y="1710755"/>
            <a:ext cx="2314386" cy="20239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1BD1EE-D3DB-4918-B6D8-712812808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675" y="1603562"/>
            <a:ext cx="2133600" cy="2171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257FCE-7B4D-4D61-80DE-EFE790D0CE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1683" y="1676895"/>
            <a:ext cx="2124075" cy="2057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0DE3FDF-11CC-47F3-A10D-41C4B88D3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7223" y="1670237"/>
            <a:ext cx="2105025" cy="21050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60025C8-0613-4514-9387-10C674C786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381892" y="2541589"/>
            <a:ext cx="3429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421738" y="12372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Method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A2AA33-4DAA-4AC7-A940-590185C39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580" y="708496"/>
            <a:ext cx="7432977" cy="58986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123F48-3368-475B-B093-9CD7156570BA}"/>
              </a:ext>
            </a:extLst>
          </p:cNvPr>
          <p:cNvSpPr txBox="1"/>
          <p:nvPr/>
        </p:nvSpPr>
        <p:spPr>
          <a:xfrm>
            <a:off x="3060571" y="6437717"/>
            <a:ext cx="8005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sorted VVBP-Tensors contain rich structures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330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VVBP-Tensor Properties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0B77C6-9335-4107-A96D-80485E988BCC}"/>
              </a:ext>
            </a:extLst>
          </p:cNvPr>
          <p:cNvSpPr txBox="1"/>
          <p:nvPr/>
        </p:nvSpPr>
        <p:spPr>
          <a:xfrm>
            <a:off x="1022680" y="1309702"/>
            <a:ext cx="1034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from five adjacent slices of the phantom VVBP-Tensor and computed their similarity maps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4AAF74-4FBF-44BF-BFF7-9933E6BA1359}"/>
              </a:ext>
            </a:extLst>
          </p:cNvPr>
          <p:cNvSpPr txBox="1"/>
          <p:nvPr/>
        </p:nvSpPr>
        <p:spPr>
          <a:xfrm>
            <a:off x="1022680" y="19787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similarity maps: negative Euclidean distance</a:t>
            </a:r>
            <a:endParaRPr lang="zh-CN" altLang="en-US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E34CE44-A13A-40AE-83FC-2DD8D4848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413" y="2001357"/>
            <a:ext cx="3028950" cy="4953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10CE694-72D1-4A3F-BA82-7A2A32F33B3E}"/>
              </a:ext>
            </a:extLst>
          </p:cNvPr>
          <p:cNvSpPr txBox="1"/>
          <p:nvPr/>
        </p:nvSpPr>
        <p:spPr>
          <a:xfrm>
            <a:off x="7117200" y="3660150"/>
            <a:ext cx="413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same structures across different slices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0D4126-49C6-4EBF-80FD-872CD32FCE67}"/>
              </a:ext>
            </a:extLst>
          </p:cNvPr>
          <p:cNvSpPr txBox="1"/>
          <p:nvPr/>
        </p:nvSpPr>
        <p:spPr>
          <a:xfrm>
            <a:off x="7274354" y="4892825"/>
            <a:ext cx="4354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It was observed that the VVBP-Tensor possesses good structural self similarity.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5B343-42D1-46B1-AA7B-74B991E46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932" y="2709654"/>
            <a:ext cx="59721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D0CC65-7C93-4021-A044-80977D9F4811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VVBP-Tensor Properties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8ADD1B-F46E-4978-8297-B6BABEACA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647" y="1728953"/>
            <a:ext cx="6546466" cy="38828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62886F8-1728-4B36-8BA2-85FFC45EE394}"/>
              </a:ext>
            </a:extLst>
          </p:cNvPr>
          <p:cNvSpPr txBox="1"/>
          <p:nvPr/>
        </p:nvSpPr>
        <p:spPr>
          <a:xfrm>
            <a:off x="676130" y="4042095"/>
            <a:ext cx="56270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VVBP-Tensor resides on a low-rank</a:t>
            </a:r>
          </a:p>
          <a:p>
            <a:r>
              <a:rPr lang="en-US" altLang="zh-CN" sz="2400" b="1" dirty="0"/>
              <a:t>subspace along each mode and therefore possesses good tensor</a:t>
            </a:r>
          </a:p>
          <a:p>
            <a:r>
              <a:rPr lang="en-US" altLang="zh-CN" sz="2400" b="1" dirty="0"/>
              <a:t>sparsity</a:t>
            </a:r>
            <a:endParaRPr lang="zh-CN" altLang="en-US" sz="24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30553-65E0-436E-821F-61446084A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64" y="2480712"/>
            <a:ext cx="48863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D0CC65-7C93-4021-A044-80977D9F4811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VVBP-Tensor Properties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94CE5-20C8-4A6F-AD39-77A26A1B5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7" y="2196533"/>
            <a:ext cx="4092467" cy="749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9FB0AD-64A1-4F85-ADF8-312FA04DD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645" y="2313344"/>
            <a:ext cx="1242841" cy="3430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73768E-AF4E-4E08-8C57-639E1897B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37" y="4924071"/>
            <a:ext cx="5487830" cy="935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1E9874-CC88-43A2-9561-6FA780476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3818" y="1206416"/>
            <a:ext cx="4895850" cy="46386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F8584BA-8ACF-4302-AD03-AD382B180D4C}"/>
              </a:ext>
            </a:extLst>
          </p:cNvPr>
          <p:cNvSpPr txBox="1"/>
          <p:nvPr/>
        </p:nvSpPr>
        <p:spPr>
          <a:xfrm>
            <a:off x="747943" y="1684072"/>
            <a:ext cx="231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In previous work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1CAC57-97C9-4834-8403-487ADDB1A6D1}"/>
              </a:ext>
            </a:extLst>
          </p:cNvPr>
          <p:cNvSpPr txBox="1"/>
          <p:nvPr/>
        </p:nvSpPr>
        <p:spPr>
          <a:xfrm>
            <a:off x="909298" y="3557373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noise variance at pixel (</a:t>
            </a:r>
            <a:r>
              <a:rPr lang="en-US" altLang="zh-CN" b="1" dirty="0" err="1"/>
              <a:t>i</a:t>
            </a:r>
            <a:r>
              <a:rPr lang="en-US" altLang="zh-CN" b="1" dirty="0"/>
              <a:t>, j, k) can be estimated as the squared weighted average of the noise variance of its neighbor pixels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0884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Models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B2DE4-CCB1-44E8-9B95-8F42610D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451" y="1267056"/>
            <a:ext cx="5029200" cy="790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9EED1-EB6B-4E0A-BC18-1E917239E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051" y="2470524"/>
            <a:ext cx="4391025" cy="676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70D8F4-D360-448D-8C6E-EDB31DC5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32" y="3793617"/>
            <a:ext cx="5207015" cy="866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59C21-664D-4C70-AAF7-382BF1BD94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448" y="3771975"/>
            <a:ext cx="5372449" cy="8665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79DEF1-E4C7-4BD5-AD0C-89FE71A80A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456" y="5143269"/>
            <a:ext cx="4829175" cy="8953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B4DFC4-A0E3-420C-83EC-97BB3FE39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619" y="5428438"/>
            <a:ext cx="2952750" cy="914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F0C762C-7556-41C4-A531-BC2FD9054CE9}"/>
              </a:ext>
            </a:extLst>
          </p:cNvPr>
          <p:cNvSpPr txBox="1"/>
          <p:nvPr/>
        </p:nvSpPr>
        <p:spPr>
          <a:xfrm>
            <a:off x="9111032" y="1477677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half-quadratic splitting</a:t>
            </a:r>
            <a:endParaRPr lang="zh-CN" altLang="en-US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B2B2327-9696-4503-B293-DA1E105002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8452" y="1571913"/>
            <a:ext cx="360272" cy="3044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75BF92-BD7B-4983-8FE5-7C293ECB7D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3929" y="1402529"/>
            <a:ext cx="891135" cy="4901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6CEF4E7-ABE2-478D-B60B-5C8AB5FB2737}"/>
              </a:ext>
            </a:extLst>
          </p:cNvPr>
          <p:cNvSpPr txBox="1"/>
          <p:nvPr/>
        </p:nvSpPr>
        <p:spPr>
          <a:xfrm>
            <a:off x="7661429" y="1477677"/>
            <a:ext cx="67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=</a:t>
            </a:r>
            <a:endParaRPr lang="zh-CN" altLang="en-US" b="1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CE3BBEF1-BFB4-4D2B-BCC7-AE56E0E76EA6}"/>
              </a:ext>
            </a:extLst>
          </p:cNvPr>
          <p:cNvSpPr/>
          <p:nvPr/>
        </p:nvSpPr>
        <p:spPr>
          <a:xfrm>
            <a:off x="6015870" y="2043142"/>
            <a:ext cx="130437" cy="50855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15999C22-0E5A-4E57-A245-5A7EE17F6127}"/>
              </a:ext>
            </a:extLst>
          </p:cNvPr>
          <p:cNvSpPr/>
          <p:nvPr/>
        </p:nvSpPr>
        <p:spPr>
          <a:xfrm>
            <a:off x="6030781" y="3197575"/>
            <a:ext cx="130437" cy="50855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C62DB05-9FEE-437B-ACA9-1B195CAA7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7318" y="4480887"/>
            <a:ext cx="1037379" cy="358506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AC3616A3-53EC-48E6-8248-031C5728ACD4}"/>
              </a:ext>
            </a:extLst>
          </p:cNvPr>
          <p:cNvSpPr/>
          <p:nvPr/>
        </p:nvSpPr>
        <p:spPr>
          <a:xfrm>
            <a:off x="6010843" y="4633767"/>
            <a:ext cx="130437" cy="50855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9A5E623-19F0-40A6-A6B8-E1E1C8E325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2073" y="6175003"/>
            <a:ext cx="895350" cy="3714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D73F8EB5-530B-4A34-9A67-4930C11B9EEB}"/>
              </a:ext>
            </a:extLst>
          </p:cNvPr>
          <p:cNvSpPr txBox="1"/>
          <p:nvPr/>
        </p:nvSpPr>
        <p:spPr>
          <a:xfrm>
            <a:off x="6664578" y="1004076"/>
            <a:ext cx="292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nuclear norm of a tensor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373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4806</TotalTime>
  <Words>561</Words>
  <Application>Microsoft Office PowerPoint</Application>
  <PresentationFormat>宽屏</PresentationFormat>
  <Paragraphs>77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NimbusRomNo9L-Medi</vt:lpstr>
      <vt:lpstr>等线</vt:lpstr>
      <vt:lpstr>等线 Light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一凡</dc:creator>
  <cp:lastModifiedBy>樱 之恋</cp:lastModifiedBy>
  <cp:revision>201</cp:revision>
  <dcterms:created xsi:type="dcterms:W3CDTF">2019-11-11T13:12:39Z</dcterms:created>
  <dcterms:modified xsi:type="dcterms:W3CDTF">2020-12-21T17:58:53Z</dcterms:modified>
</cp:coreProperties>
</file>